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BBF5882_F3500877.xml" ContentType="application/vnd.ms-powerpoint.comments+xml"/>
  <Override PartName="/ppt/notesSlides/notesSlide3.xml" ContentType="application/vnd.openxmlformats-officedocument.presentationml.notesSlide+xml"/>
  <Override PartName="/ppt/comments/modernComment_7BBF5922_12E03A6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16"/>
  </p:notesMasterIdLst>
  <p:sldIdLst>
    <p:sldId id="2076137749" r:id="rId5"/>
    <p:sldId id="2076137750" r:id="rId6"/>
    <p:sldId id="2076137751" r:id="rId7"/>
    <p:sldId id="2076137758" r:id="rId8"/>
    <p:sldId id="2076137759" r:id="rId9"/>
    <p:sldId id="2076137760" r:id="rId10"/>
    <p:sldId id="2076137761" r:id="rId11"/>
    <p:sldId id="2076137754" r:id="rId12"/>
    <p:sldId id="2076137602" r:id="rId13"/>
    <p:sldId id="2076137762" r:id="rId14"/>
    <p:sldId id="2076137763" r:id="rId15"/>
  </p:sldIdLst>
  <p:sldSz cx="9144000" cy="5143500" type="screen16x9"/>
  <p:notesSz cx="6858000" cy="9144000"/>
  <p:embeddedFontLst>
    <p:embeddedFont>
      <p:font typeface="League Spartan" panose="020B0604020202020204" charset="0"/>
      <p:regular r:id="rId17"/>
      <p:bold r:id="rId18"/>
    </p:embeddedFont>
    <p:embeddedFont>
      <p:font typeface="League Spartan Black" panose="020B0604020202020204" charset="0"/>
      <p:bold r:id="rId19"/>
    </p:embeddedFont>
    <p:embeddedFont>
      <p:font typeface="League Spartan Light" panose="020B0604020202020204" charset="0"/>
      <p:regular r:id="rId20"/>
    </p:embeddedFont>
    <p:embeddedFont>
      <p:font typeface="League Spartan Medium" panose="020B0604020202020204" charset="0"/>
      <p:regular r:id="rId21"/>
    </p:embeddedFont>
    <p:embeddedFont>
      <p:font typeface="League Spartan SemiBold" panose="020B0604020202020204" charset="0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49CA8A-DDF9-0841-5068-032B306CC5AC}" name="Emily Wilson" initials="EW" userId="S::emily@talenza.com.au::d3b7e0d9-a6ef-4d03-a8c8-93bf3898cf46" providerId="AD"/>
  <p188:author id="{DDD631E1-9022-7F55-C56C-D4AF3A304778}" name="Rebecca Zammit" initials="RZ" userId="S::rebecca.zammit@talenza.com.au::d27a0602-9418-40d4-a51f-358cd78d31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938"/>
    <a:srgbClr val="2291C4"/>
    <a:srgbClr val="F3F7F6"/>
    <a:srgbClr val="EB539E"/>
    <a:srgbClr val="E5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D9B64-2743-4326-9166-185DAC11781E}" v="75" dt="2023-02-02T04:42:58.525"/>
    <p1510:client id="{4A846212-EE1C-4B34-B27C-502CA8E189C5}" v="110" dt="2023-02-02T05:27:36.707"/>
    <p1510:client id="{A1FBD8E4-3EBE-86BF-4233-C63484E598C0}" v="3" dt="2023-02-02T04:59:06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comments/modernComment_7BBF5882_F35008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72C2FB-2419-405D-8D3F-B87557D9DB34}" authorId="{6549CA8A-DDF9-0841-5068-032B306CC5AC}" created="2023-02-02T04:57:32.83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82108535" sldId="2076137602"/>
      <ac:spMk id="12" creationId="{8088C8AA-B101-D119-865B-689DB3F77BCC}"/>
    </ac:deMkLst>
    <p188:replyLst>
      <p188:reply id="{549E90D7-A4D7-49D2-AB59-8E8D66828E7E}" authorId="{DDD631E1-9022-7F55-C56C-D4AF3A304778}" created="2023-02-02T05:25:11.382">
        <p188:txBody>
          <a:bodyPr/>
          <a:lstStyle/>
          <a:p>
            <a:r>
              <a:rPr lang="en-AU"/>
              <a:t>[@Emily Wilson] no problems! ☺️ I have updated this one let me know if this is better </a:t>
            </a:r>
          </a:p>
        </p188:txBody>
      </p188:reply>
    </p188:replyLst>
    <p188:txBody>
      <a:bodyPr/>
      <a:lstStyle/>
      <a:p>
        <a:r>
          <a:rPr lang="en-US"/>
          <a:t>[@Rebecca Zammit] thanks for this! Looks great, Can we just make sure the design highlights the average number, I feel like it highlights the other numbers more... </a:t>
        </a:r>
      </a:p>
    </p188:txBody>
  </p188:cm>
</p188:cmLst>
</file>

<file path=ppt/comments/modernComment_7BBF5922_12E03A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02B910-80D8-4F4C-9734-102A5ED107EA}" authorId="{6549CA8A-DDF9-0841-5068-032B306CC5AC}" created="2023-02-02T04:59:06.18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6684903" sldId="2076137762"/>
      <ac:spMk id="6" creationId="{CB7C26D6-F718-91D6-10EF-B47B6832BDD6}"/>
      <ac:txMk cp="0" len="6">
        <ac:context len="7" hash="1457851584"/>
      </ac:txMk>
    </ac:txMkLst>
    <p188:pos x="1050324" y="270304"/>
    <p188:replyLst>
      <p188:reply id="{BD9750C9-A480-472A-9338-25D989FF760D}" authorId="{DDD631E1-9022-7F55-C56C-D4AF3A304778}" created="2023-02-02T05:27:36.634">
        <p188:txBody>
          <a:bodyPr/>
          <a:lstStyle/>
          <a:p>
            <a:r>
              <a:rPr lang="en-AU"/>
              <a:t>[@Emily Wilson] let me know if this is what you had in mind ☺️</a:t>
            </a:r>
          </a:p>
        </p188:txBody>
      </p188:reply>
    </p188:replyLst>
    <p188:txBody>
      <a:bodyPr/>
      <a:lstStyle/>
      <a:p>
        <a:r>
          <a:rPr lang="en-US"/>
          <a:t>[@Rebecca Zammit] can you please remove the pink dots and chart icons and add like 2 wireframe boxes where people can add information?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FCCDE-4907-4986-951B-317AAC186DD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63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32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FCCDE-4907-4986-951B-317AAC186DD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30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0395D6C-9DCD-20AE-E41D-1995189BA61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D7B8DBE-27BC-84BE-959C-FA529AD5A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63"/>
          <a:stretch/>
        </p:blipFill>
        <p:spPr>
          <a:xfrm>
            <a:off x="-1" y="-1"/>
            <a:ext cx="9144001" cy="5191907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5136130-FFDE-1D8C-5F0A-E7FFE75769A7}"/>
              </a:ext>
            </a:extLst>
          </p:cNvPr>
          <p:cNvSpPr/>
          <p:nvPr userDrawn="1"/>
        </p:nvSpPr>
        <p:spPr>
          <a:xfrm rot="5400000">
            <a:off x="3440425" y="1903888"/>
            <a:ext cx="5156523" cy="1348748"/>
          </a:xfrm>
          <a:prstGeom prst="triangle">
            <a:avLst>
              <a:gd name="adj" fmla="val 48990"/>
            </a:avLst>
          </a:prstGeom>
          <a:solidFill>
            <a:srgbClr val="0E1938"/>
          </a:solidFill>
          <a:ln>
            <a:noFill/>
          </a:ln>
          <a:effectLst>
            <a:outerShdw blurRad="139700" dist="38100" sx="102000" sy="102000" algn="l" rotWithShape="0">
              <a:srgbClr val="0E1938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EABDC9-C262-E05E-00D3-44396471DC76}"/>
              </a:ext>
            </a:extLst>
          </p:cNvPr>
          <p:cNvSpPr/>
          <p:nvPr userDrawn="1"/>
        </p:nvSpPr>
        <p:spPr>
          <a:xfrm>
            <a:off x="1" y="1"/>
            <a:ext cx="5344313" cy="5156522"/>
          </a:xfrm>
          <a:prstGeom prst="rect">
            <a:avLst/>
          </a:prstGeom>
          <a:solidFill>
            <a:srgbClr val="0E1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96A148-D820-9FCC-2492-D1486E7071EE}"/>
              </a:ext>
            </a:extLst>
          </p:cNvPr>
          <p:cNvSpPr txBox="1"/>
          <p:nvPr userDrawn="1"/>
        </p:nvSpPr>
        <p:spPr>
          <a:xfrm>
            <a:off x="709996" y="4388374"/>
            <a:ext cx="5265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0" i="0" u="none" strike="noStrike">
                <a:solidFill>
                  <a:srgbClr val="27AAE1"/>
                </a:solidFill>
                <a:effectLst/>
                <a:latin typeface="League Spartan" pitchFamily="2" charset="0"/>
              </a:rPr>
              <a:t>Sydney | Melbourne | Brisbane</a:t>
            </a:r>
            <a:endParaRPr lang="en-AU" sz="900">
              <a:latin typeface="League Spartan" pitchFamily="2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673AC90-A14C-D216-C548-A73C0123C3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6" y="568648"/>
            <a:ext cx="1094912" cy="3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1BDBE3-3677-4432-B849-61ADC79BBA9D}"/>
              </a:ext>
            </a:extLst>
          </p:cNvPr>
          <p:cNvSpPr/>
          <p:nvPr userDrawn="1"/>
        </p:nvSpPr>
        <p:spPr>
          <a:xfrm>
            <a:off x="1" y="1"/>
            <a:ext cx="2451830" cy="5156522"/>
          </a:xfrm>
          <a:prstGeom prst="rect">
            <a:avLst/>
          </a:prstGeom>
          <a:solidFill>
            <a:srgbClr val="0E1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1560B-7A19-F0DD-B42B-BAE862BCDDBF}"/>
              </a:ext>
            </a:extLst>
          </p:cNvPr>
          <p:cNvCxnSpPr>
            <a:cxnSpLocks/>
          </p:cNvCxnSpPr>
          <p:nvPr userDrawn="1"/>
        </p:nvCxnSpPr>
        <p:spPr>
          <a:xfrm>
            <a:off x="393327" y="481440"/>
            <a:ext cx="8357347" cy="0"/>
          </a:xfrm>
          <a:prstGeom prst="line">
            <a:avLst/>
          </a:prstGeom>
          <a:ln w="3175">
            <a:solidFill>
              <a:srgbClr val="0E1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F1E40BD-36DC-8558-020F-A65C7E070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6751" y="220300"/>
            <a:ext cx="463922" cy="1353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F46512-9C26-CB7B-726E-A1BBBB0DFF57}"/>
              </a:ext>
            </a:extLst>
          </p:cNvPr>
          <p:cNvGrpSpPr/>
          <p:nvPr userDrawn="1"/>
        </p:nvGrpSpPr>
        <p:grpSpPr>
          <a:xfrm>
            <a:off x="495000" y="346491"/>
            <a:ext cx="1562400" cy="4736895"/>
            <a:chOff x="495000" y="891437"/>
            <a:chExt cx="1382657" cy="4191949"/>
          </a:xfrm>
        </p:grpSpPr>
        <p:pic>
          <p:nvPicPr>
            <p:cNvPr id="12" name="Picture 11" descr="A picture containing light, lit, lamp, night&#10;&#10;Description automatically generated">
              <a:extLst>
                <a:ext uri="{FF2B5EF4-FFF2-40B4-BE49-F238E27FC236}">
                  <a16:creationId xmlns:a16="http://schemas.microsoft.com/office/drawing/2014/main" id="{0261FC60-1D6D-8BB3-A9C0-0E596E49E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91" t="24135" b="24135"/>
            <a:stretch/>
          </p:blipFill>
          <p:spPr>
            <a:xfrm rot="21400784">
              <a:off x="495000" y="1542155"/>
              <a:ext cx="1042967" cy="354123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06A2393-2D56-47D5-33BD-FC6B7E7760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8040" t="87474" r="24810" b="554"/>
            <a:stretch/>
          </p:blipFill>
          <p:spPr>
            <a:xfrm rot="314153">
              <a:off x="794875" y="891437"/>
              <a:ext cx="1082782" cy="986427"/>
            </a:xfrm>
            <a:prstGeom prst="rect">
              <a:avLst/>
            </a:prstGeom>
          </p:spPr>
        </p:pic>
      </p:grp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3A690000-E082-8CCB-0DE5-970FA1A5428F}"/>
              </a:ext>
            </a:extLst>
          </p:cNvPr>
          <p:cNvSpPr txBox="1">
            <a:spLocks/>
          </p:cNvSpPr>
          <p:nvPr userDrawn="1"/>
        </p:nvSpPr>
        <p:spPr>
          <a:xfrm>
            <a:off x="6457950" y="4700161"/>
            <a:ext cx="2292723" cy="3762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FFF2BB-D5F9-4DA9-86C1-7A046F800F5D}" type="slidenum">
              <a:rPr lang="en-GB" sz="600" smtClean="0">
                <a:latin typeface="League Spartan Light" pitchFamily="2" charset="0"/>
              </a:rPr>
              <a:pPr algn="r"/>
              <a:t>‹#›</a:t>
            </a:fld>
            <a:endParaRPr lang="en-GB" sz="600">
              <a:latin typeface="League Sparta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63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47B54A-9B01-FF52-0A4C-8933D0D3BEE0}"/>
              </a:ext>
            </a:extLst>
          </p:cNvPr>
          <p:cNvCxnSpPr>
            <a:cxnSpLocks/>
          </p:cNvCxnSpPr>
          <p:nvPr userDrawn="1"/>
        </p:nvCxnSpPr>
        <p:spPr>
          <a:xfrm>
            <a:off x="393327" y="481440"/>
            <a:ext cx="8357347" cy="0"/>
          </a:xfrm>
          <a:prstGeom prst="line">
            <a:avLst/>
          </a:prstGeom>
          <a:ln w="3175">
            <a:solidFill>
              <a:srgbClr val="0E1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BB738F-3C4F-521A-B8B7-92B17FF5D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6751" y="220300"/>
            <a:ext cx="463922" cy="135353"/>
          </a:xfrm>
          <a:prstGeom prst="rect">
            <a:avLst/>
          </a:prstGeom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879B22E8-CC52-FF67-4AC6-1A823F2CE1B1}"/>
              </a:ext>
            </a:extLst>
          </p:cNvPr>
          <p:cNvSpPr txBox="1">
            <a:spLocks/>
          </p:cNvSpPr>
          <p:nvPr userDrawn="1"/>
        </p:nvSpPr>
        <p:spPr>
          <a:xfrm>
            <a:off x="6457950" y="4700161"/>
            <a:ext cx="2292723" cy="3762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FFF2BB-D5F9-4DA9-86C1-7A046F800F5D}" type="slidenum">
              <a:rPr lang="en-GB" sz="600" smtClean="0">
                <a:latin typeface="League Spartan Light" pitchFamily="2" charset="0"/>
              </a:rPr>
              <a:pPr algn="r"/>
              <a:t>‹#›</a:t>
            </a:fld>
            <a:endParaRPr lang="en-GB" sz="600">
              <a:latin typeface="League Sparta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2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List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86053A-C157-92CA-9CFA-D3FB74A7958E}"/>
              </a:ext>
            </a:extLst>
          </p:cNvPr>
          <p:cNvSpPr/>
          <p:nvPr userDrawn="1"/>
        </p:nvSpPr>
        <p:spPr>
          <a:xfrm rot="10800000">
            <a:off x="5645552" y="1"/>
            <a:ext cx="3498448" cy="5156522"/>
          </a:xfrm>
          <a:prstGeom prst="rect">
            <a:avLst/>
          </a:prstGeom>
          <a:solidFill>
            <a:srgbClr val="0E1938"/>
          </a:solidFill>
          <a:ln>
            <a:noFill/>
          </a:ln>
          <a:effectLst>
            <a:outerShdw blurRad="215900" dist="381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3AA2F4-1B06-054E-BF57-7E29A1E52157}"/>
              </a:ext>
            </a:extLst>
          </p:cNvPr>
          <p:cNvCxnSpPr>
            <a:cxnSpLocks/>
          </p:cNvCxnSpPr>
          <p:nvPr userDrawn="1"/>
        </p:nvCxnSpPr>
        <p:spPr>
          <a:xfrm>
            <a:off x="393327" y="481440"/>
            <a:ext cx="8357347" cy="0"/>
          </a:xfrm>
          <a:prstGeom prst="line">
            <a:avLst/>
          </a:prstGeom>
          <a:ln>
            <a:solidFill>
              <a:srgbClr val="0E1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CCA18534-DF55-EC34-37C8-32A254F2A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29" y="220300"/>
            <a:ext cx="463922" cy="1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4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4" r:id="rId12"/>
    <p:sldLayoutId id="2147483665" r:id="rId13"/>
    <p:sldLayoutId id="2147483668" r:id="rId14"/>
    <p:sldLayoutId id="21474836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BBF5922_12E03A6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alenza/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www.talenza.com.au/consultan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BBF5882_F350087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DB308-1842-49E3-A135-3F2DDE547355}"/>
              </a:ext>
            </a:extLst>
          </p:cNvPr>
          <p:cNvSpPr txBox="1"/>
          <p:nvPr/>
        </p:nvSpPr>
        <p:spPr>
          <a:xfrm>
            <a:off x="753980" y="1657584"/>
            <a:ext cx="6043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>
                <a:solidFill>
                  <a:schemeClr val="bg1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Performance Review &amp;</a:t>
            </a:r>
          </a:p>
          <a:p>
            <a:r>
              <a:rPr lang="en-AU" sz="3200">
                <a:solidFill>
                  <a:srgbClr val="2291C4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Compensation Evaluation</a:t>
            </a:r>
            <a:endParaRPr lang="en" sz="3200">
              <a:solidFill>
                <a:srgbClr val="2291C4"/>
              </a:solidFill>
              <a:latin typeface="League Spartan Black" pitchFamily="2" charset="0"/>
              <a:ea typeface="Source Sans Pro Light" charset="0"/>
              <a:cs typeface="Source Sans Pro Light" charset="0"/>
              <a:sym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F3CBA-4A13-01DB-1F49-A995E53CB939}"/>
              </a:ext>
            </a:extLst>
          </p:cNvPr>
          <p:cNvSpPr txBox="1"/>
          <p:nvPr/>
        </p:nvSpPr>
        <p:spPr>
          <a:xfrm>
            <a:off x="753980" y="3083145"/>
            <a:ext cx="43107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League Spartan Light" pitchFamily="2" charset="0"/>
              </a:rPr>
              <a:t>Example for a Marketing role</a:t>
            </a:r>
          </a:p>
          <a:p>
            <a:endParaRPr lang="en-A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E7645D-647B-4142-8ABA-5D6043832C98}"/>
              </a:ext>
            </a:extLst>
          </p:cNvPr>
          <p:cNvGrpSpPr/>
          <p:nvPr/>
        </p:nvGrpSpPr>
        <p:grpSpPr>
          <a:xfrm rot="20053060">
            <a:off x="3287872" y="2794188"/>
            <a:ext cx="6055448" cy="2072452"/>
            <a:chOff x="3434568" y="928676"/>
            <a:chExt cx="8073930" cy="2763269"/>
          </a:xfrm>
        </p:grpSpPr>
        <p:pic>
          <p:nvPicPr>
            <p:cNvPr id="6" name="Picture 5" descr="A picture containing light, lit, lamp, night&#10;&#10;Description automatically generated">
              <a:extLst>
                <a:ext uri="{FF2B5EF4-FFF2-40B4-BE49-F238E27FC236}">
                  <a16:creationId xmlns:a16="http://schemas.microsoft.com/office/drawing/2014/main" id="{7C1DC014-8045-AFAA-424E-6D779322B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91" t="24135"/>
            <a:stretch/>
          </p:blipFill>
          <p:spPr>
            <a:xfrm rot="17202007">
              <a:off x="7451290" y="-365263"/>
              <a:ext cx="1242243" cy="687217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6084152-F57B-117D-72E9-FEEE990F2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943" t="40289" r="91076" b="38354"/>
            <a:stretch/>
          </p:blipFill>
          <p:spPr>
            <a:xfrm rot="17447801">
              <a:off x="3915539" y="447705"/>
              <a:ext cx="1019983" cy="198192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7D94F6B-8087-F4D4-EBA8-B6C24427FC81}"/>
              </a:ext>
            </a:extLst>
          </p:cNvPr>
          <p:cNvSpPr txBox="1"/>
          <p:nvPr/>
        </p:nvSpPr>
        <p:spPr>
          <a:xfrm>
            <a:off x="2397125" y="2424212"/>
            <a:ext cx="4794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15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7C26D6-F718-91D6-10EF-B47B6832BDD6}"/>
              </a:ext>
            </a:extLst>
          </p:cNvPr>
          <p:cNvSpPr txBox="1"/>
          <p:nvPr/>
        </p:nvSpPr>
        <p:spPr>
          <a:xfrm>
            <a:off x="393328" y="707135"/>
            <a:ext cx="523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>
                <a:solidFill>
                  <a:srgbClr val="0E1938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Given</a:t>
            </a:r>
            <a:r>
              <a:rPr lang="en-AU" sz="2400">
                <a:solidFill>
                  <a:srgbClr val="2291C4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:</a:t>
            </a:r>
          </a:p>
        </p:txBody>
      </p:sp>
      <p:sp>
        <p:nvSpPr>
          <p:cNvPr id="17" name="Slide Number Placeholder 14">
            <a:extLst>
              <a:ext uri="{FF2B5EF4-FFF2-40B4-BE49-F238E27FC236}">
                <a16:creationId xmlns:a16="http://schemas.microsoft.com/office/drawing/2014/main" id="{B9232457-6ACB-15DF-C250-952DB02FFFB3}"/>
              </a:ext>
            </a:extLst>
          </p:cNvPr>
          <p:cNvSpPr txBox="1">
            <a:spLocks/>
          </p:cNvSpPr>
          <p:nvPr/>
        </p:nvSpPr>
        <p:spPr>
          <a:xfrm>
            <a:off x="6572250" y="4814461"/>
            <a:ext cx="2292723" cy="3762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FFF2BB-D5F9-4DA9-86C1-7A046F800F5D}" type="slidenum">
              <a:rPr lang="en-GB" sz="600">
                <a:latin typeface="League Spartan Light" pitchFamily="2" charset="0"/>
              </a:rPr>
              <a:pPr algn="r"/>
              <a:t>10</a:t>
            </a:fld>
            <a:endParaRPr lang="en-GB" sz="600">
              <a:latin typeface="League Spartan Light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BBCDE-3451-FB6A-6D63-885C804BC4B3}"/>
              </a:ext>
            </a:extLst>
          </p:cNvPr>
          <p:cNvSpPr txBox="1"/>
          <p:nvPr/>
        </p:nvSpPr>
        <p:spPr>
          <a:xfrm>
            <a:off x="393327" y="1377166"/>
            <a:ext cx="4963763" cy="3670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E1938"/>
                </a:solidFill>
                <a:latin typeface="League Spartan SemiBold" pitchFamily="2" charset="0"/>
                <a:ea typeface="+mn-lt"/>
                <a:cs typeface="+mn-lt"/>
              </a:rPr>
              <a:t>Growth in scope of role: </a:t>
            </a:r>
            <a:r>
              <a:rPr lang="en-US" sz="18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The scope of my role has grown significantly over the past year to include both X and Y.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endParaRPr lang="en-US" sz="1800">
              <a:solidFill>
                <a:srgbClr val="0E1938"/>
              </a:solidFill>
              <a:latin typeface="League Spartan SemiBold" pitchFamily="2" charset="0"/>
              <a:ea typeface="+mn-lt"/>
              <a:cs typeface="+mn-lt"/>
            </a:endParaRP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E1938"/>
                </a:solidFill>
                <a:latin typeface="League Spartan SemiBold" pitchFamily="2" charset="0"/>
                <a:ea typeface="+mn-lt"/>
                <a:cs typeface="+mn-lt"/>
              </a:rPr>
              <a:t>Strong performance feedback: </a:t>
            </a:r>
            <a:r>
              <a:rPr lang="en-US" sz="18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Strong feedback from A, B, and C.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endParaRPr lang="en-US" sz="1800">
              <a:solidFill>
                <a:srgbClr val="0E1938"/>
              </a:solidFill>
              <a:latin typeface="League Spartan Light" pitchFamily="2" charset="0"/>
              <a:ea typeface="+mn-lt"/>
              <a:cs typeface="+mn-lt"/>
            </a:endParaRP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E1938"/>
                </a:solidFill>
                <a:latin typeface="League Spartan SemiBold" pitchFamily="2" charset="0"/>
                <a:ea typeface="+mn-lt"/>
                <a:cs typeface="+mn-lt"/>
              </a:rPr>
              <a:t>My experience: </a:t>
            </a:r>
            <a:r>
              <a:rPr lang="en-US" sz="18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X years of professional experience, X years of Marketing experience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endParaRPr lang="en-US" sz="1800">
              <a:solidFill>
                <a:srgbClr val="0E1938"/>
              </a:solidFill>
              <a:latin typeface="League Spartan Light" pitchFamily="2" charset="0"/>
              <a:ea typeface="+mn-lt"/>
              <a:cs typeface="+mn-lt"/>
            </a:endParaRPr>
          </a:p>
          <a:p>
            <a:pPr>
              <a:buClr>
                <a:srgbClr val="EB539E"/>
              </a:buClr>
            </a:pPr>
            <a:r>
              <a:rPr lang="en-US" sz="18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I’d like to explore how we can move my compensation to $X.</a:t>
            </a:r>
          </a:p>
          <a:p>
            <a:pPr>
              <a:buClr>
                <a:srgbClr val="EB539E"/>
              </a:buClr>
            </a:pPr>
            <a:endParaRPr lang="en-US" sz="1800">
              <a:solidFill>
                <a:srgbClr val="0E1938"/>
              </a:solidFill>
              <a:latin typeface="League Spartan Light" pitchFamily="2" charset="0"/>
              <a:ea typeface="+mn-lt"/>
              <a:cs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FECA8-1F86-98C2-9844-91023DC97459}"/>
              </a:ext>
            </a:extLst>
          </p:cNvPr>
          <p:cNvSpPr/>
          <p:nvPr/>
        </p:nvSpPr>
        <p:spPr>
          <a:xfrm>
            <a:off x="5799581" y="3983464"/>
            <a:ext cx="3168928" cy="976462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EF000-C763-FABC-26A9-720AF7833927}"/>
              </a:ext>
            </a:extLst>
          </p:cNvPr>
          <p:cNvSpPr txBox="1"/>
          <p:nvPr/>
        </p:nvSpPr>
        <p:spPr>
          <a:xfrm>
            <a:off x="5897621" y="4056196"/>
            <a:ext cx="2967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E1938"/>
                </a:solidFill>
                <a:latin typeface="League Spartan Light" pitchFamily="2" charset="0"/>
                <a:ea typeface="Helvetica Neue"/>
                <a:cs typeface="Helvetica Neue"/>
                <a:sym typeface="Helvetica Neue"/>
              </a:rPr>
              <a:t>Included screenshots of strong performance feedback I had received both internally from colleagues and externally from company partners/ vendors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AD29D2-1F8A-D4C8-26C1-BC407442B383}"/>
              </a:ext>
            </a:extLst>
          </p:cNvPr>
          <p:cNvSpPr/>
          <p:nvPr/>
        </p:nvSpPr>
        <p:spPr>
          <a:xfrm>
            <a:off x="5796833" y="317451"/>
            <a:ext cx="3168928" cy="164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93FFF-AE37-6646-1D13-404990094596}"/>
              </a:ext>
            </a:extLst>
          </p:cNvPr>
          <p:cNvCxnSpPr/>
          <p:nvPr/>
        </p:nvCxnSpPr>
        <p:spPr>
          <a:xfrm flipV="1">
            <a:off x="5796833" y="317451"/>
            <a:ext cx="3168928" cy="1640957"/>
          </a:xfrm>
          <a:prstGeom prst="line">
            <a:avLst/>
          </a:prstGeom>
          <a:ln>
            <a:solidFill>
              <a:srgbClr val="0E1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FECBF0-AF1B-3D2E-B280-D06E2CAFD937}"/>
              </a:ext>
            </a:extLst>
          </p:cNvPr>
          <p:cNvCxnSpPr>
            <a:cxnSpLocks/>
          </p:cNvCxnSpPr>
          <p:nvPr/>
        </p:nvCxnSpPr>
        <p:spPr>
          <a:xfrm>
            <a:off x="5796833" y="317451"/>
            <a:ext cx="3168928" cy="1640957"/>
          </a:xfrm>
          <a:prstGeom prst="line">
            <a:avLst/>
          </a:prstGeom>
          <a:ln>
            <a:solidFill>
              <a:srgbClr val="0E1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37688A8-A282-2FFE-2272-72A03DAFCDE1}"/>
              </a:ext>
            </a:extLst>
          </p:cNvPr>
          <p:cNvSpPr/>
          <p:nvPr/>
        </p:nvSpPr>
        <p:spPr>
          <a:xfrm>
            <a:off x="6648239" y="915501"/>
            <a:ext cx="1466116" cy="461665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BEDCD6-EBF9-4659-0110-90437402388F}"/>
              </a:ext>
            </a:extLst>
          </p:cNvPr>
          <p:cNvSpPr txBox="1"/>
          <p:nvPr/>
        </p:nvSpPr>
        <p:spPr>
          <a:xfrm>
            <a:off x="6648237" y="1030299"/>
            <a:ext cx="14661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E1938"/>
                </a:solidFill>
                <a:latin typeface="League Spartan Light" pitchFamily="2" charset="0"/>
                <a:ea typeface="Helvetica Neue"/>
                <a:cs typeface="Helvetica Neue"/>
                <a:sym typeface="Helvetica Neue"/>
              </a:rPr>
              <a:t>Add information or images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AA9BD5-CAAB-9973-8D0F-D18BAB26FD03}"/>
              </a:ext>
            </a:extLst>
          </p:cNvPr>
          <p:cNvSpPr/>
          <p:nvPr/>
        </p:nvSpPr>
        <p:spPr>
          <a:xfrm>
            <a:off x="5796833" y="2150457"/>
            <a:ext cx="3168928" cy="164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B8192-DAFA-02C0-5E48-0EC9710A17BE}"/>
              </a:ext>
            </a:extLst>
          </p:cNvPr>
          <p:cNvCxnSpPr/>
          <p:nvPr/>
        </p:nvCxnSpPr>
        <p:spPr>
          <a:xfrm flipV="1">
            <a:off x="5796833" y="2150457"/>
            <a:ext cx="3168928" cy="1640957"/>
          </a:xfrm>
          <a:prstGeom prst="line">
            <a:avLst/>
          </a:prstGeom>
          <a:ln>
            <a:solidFill>
              <a:srgbClr val="0E1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0C6DED-02D7-3B9A-8D94-F47C05F16BC4}"/>
              </a:ext>
            </a:extLst>
          </p:cNvPr>
          <p:cNvCxnSpPr>
            <a:cxnSpLocks/>
          </p:cNvCxnSpPr>
          <p:nvPr/>
        </p:nvCxnSpPr>
        <p:spPr>
          <a:xfrm>
            <a:off x="5796833" y="2150457"/>
            <a:ext cx="3168928" cy="1640957"/>
          </a:xfrm>
          <a:prstGeom prst="line">
            <a:avLst/>
          </a:prstGeom>
          <a:ln>
            <a:solidFill>
              <a:srgbClr val="0E1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AB78DCB-18DC-78CC-FBA7-9E357B12E150}"/>
              </a:ext>
            </a:extLst>
          </p:cNvPr>
          <p:cNvSpPr/>
          <p:nvPr/>
        </p:nvSpPr>
        <p:spPr>
          <a:xfrm>
            <a:off x="6648239" y="2748507"/>
            <a:ext cx="1466116" cy="461665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15FBE-49FF-542A-6A80-AAE270854687}"/>
              </a:ext>
            </a:extLst>
          </p:cNvPr>
          <p:cNvSpPr txBox="1"/>
          <p:nvPr/>
        </p:nvSpPr>
        <p:spPr>
          <a:xfrm>
            <a:off x="6648237" y="2863305"/>
            <a:ext cx="14661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E1938"/>
                </a:solidFill>
                <a:latin typeface="League Spartan Light" pitchFamily="2" charset="0"/>
                <a:ea typeface="Helvetica Neue"/>
                <a:cs typeface="Helvetica Neue"/>
                <a:sym typeface="Helvetica Neue"/>
              </a:rPr>
              <a:t>Add information or images</a:t>
            </a:r>
          </a:p>
        </p:txBody>
      </p:sp>
    </p:spTree>
    <p:extLst>
      <p:ext uri="{BB962C8B-B14F-4D97-AF65-F5344CB8AC3E}">
        <p14:creationId xmlns:p14="http://schemas.microsoft.com/office/powerpoint/2010/main" val="3166849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8DD9-DC53-7568-D111-FB3F577FB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9A952-01EF-D53E-0185-FB0609614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63B02F-8502-8A22-03A6-5FAD95008783}"/>
              </a:ext>
            </a:extLst>
          </p:cNvPr>
          <p:cNvSpPr/>
          <p:nvPr/>
        </p:nvSpPr>
        <p:spPr>
          <a:xfrm>
            <a:off x="1" y="-109456"/>
            <a:ext cx="9143999" cy="5312418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1031A5-A093-46EE-9A9C-C84493781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63"/>
          <a:stretch/>
        </p:blipFill>
        <p:spPr>
          <a:xfrm>
            <a:off x="0" y="-109458"/>
            <a:ext cx="9144000" cy="536241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E43DCD7-B401-5218-4029-0614A1B3C1C1}"/>
              </a:ext>
            </a:extLst>
          </p:cNvPr>
          <p:cNvSpPr/>
          <p:nvPr/>
        </p:nvSpPr>
        <p:spPr>
          <a:xfrm>
            <a:off x="2396220" y="389304"/>
            <a:ext cx="4351560" cy="4351560"/>
          </a:xfrm>
          <a:prstGeom prst="ellipse">
            <a:avLst/>
          </a:prstGeom>
          <a:solidFill>
            <a:srgbClr val="0E1938"/>
          </a:solidFill>
          <a:ln>
            <a:noFill/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  <p:pic>
        <p:nvPicPr>
          <p:cNvPr id="7" name="Picture 6" descr="A picture containing light, lit, lamp, night&#10;&#10;Description automatically generated">
            <a:extLst>
              <a:ext uri="{FF2B5EF4-FFF2-40B4-BE49-F238E27FC236}">
                <a16:creationId xmlns:a16="http://schemas.microsoft.com/office/drawing/2014/main" id="{B859AA91-16C7-3AE3-E9B1-16993CBAC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1" t="24135" b="24135"/>
          <a:stretch/>
        </p:blipFill>
        <p:spPr>
          <a:xfrm rot="5400000">
            <a:off x="1704113" y="2493125"/>
            <a:ext cx="1087314" cy="357441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58B5499-425D-917F-0D88-FFD308AB3F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43" t="40289" r="91076" b="38354"/>
          <a:stretch/>
        </p:blipFill>
        <p:spPr>
          <a:xfrm rot="3815723">
            <a:off x="4176942" y="3449796"/>
            <a:ext cx="790110" cy="1486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7A10EE-70CE-FB3B-47D9-ECBEA92C3FA4}"/>
              </a:ext>
            </a:extLst>
          </p:cNvPr>
          <p:cNvSpPr txBox="1"/>
          <p:nvPr/>
        </p:nvSpPr>
        <p:spPr>
          <a:xfrm>
            <a:off x="3004969" y="1002023"/>
            <a:ext cx="3134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200">
                <a:solidFill>
                  <a:schemeClr val="bg1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Looki</a:t>
            </a:r>
            <a:r>
              <a:rPr lang="en-AU" sz="3200">
                <a:solidFill>
                  <a:schemeClr val="bg1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ng</a:t>
            </a:r>
            <a:r>
              <a:rPr lang="en" sz="3200">
                <a:solidFill>
                  <a:schemeClr val="bg1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 for some support</a:t>
            </a:r>
            <a:r>
              <a:rPr lang="en" sz="3200">
                <a:solidFill>
                  <a:srgbClr val="27AAE1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F3E95-C744-532F-642C-7BE8A1597346}"/>
              </a:ext>
            </a:extLst>
          </p:cNvPr>
          <p:cNvSpPr txBox="1"/>
          <p:nvPr/>
        </p:nvSpPr>
        <p:spPr>
          <a:xfrm>
            <a:off x="2645483" y="3005331"/>
            <a:ext cx="3853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bg1"/>
                </a:solidFill>
                <a:latin typeface="League Spartan Light" pitchFamily="2" charset="0"/>
                <a:ea typeface="Helvetica Neue"/>
                <a:cs typeface="Helvetica Neue"/>
                <a:sym typeface="Helvetica Neue"/>
              </a:rPr>
              <a:t>Reach out to our team at  </a:t>
            </a:r>
            <a:r>
              <a:rPr lang="en-AU">
                <a:solidFill>
                  <a:srgbClr val="2291C4"/>
                </a:solidFill>
                <a:latin typeface="League Spartan Light" pitchFamily="2" charset="0"/>
                <a:ea typeface="Helvetica Neue"/>
                <a:cs typeface="Helvetica Neue"/>
                <a:sym typeface="Helvetica Neue"/>
                <a:hlinkClick r:id="rId7"/>
              </a:rPr>
              <a:t>https://www.talenza.com.au/consultants</a:t>
            </a:r>
            <a:endParaRPr lang="en-AU">
              <a:solidFill>
                <a:srgbClr val="2291C4"/>
              </a:solidFill>
              <a:latin typeface="League Spartan Ligh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 descr="Logo, 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4866CF8D-B550-87B1-133A-C721392E06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7720" y="2328621"/>
            <a:ext cx="468554" cy="4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6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D8CAE-F0E2-F1DE-AE82-E01D30485158}"/>
              </a:ext>
            </a:extLst>
          </p:cNvPr>
          <p:cNvSpPr txBox="1"/>
          <p:nvPr/>
        </p:nvSpPr>
        <p:spPr>
          <a:xfrm>
            <a:off x="2857144" y="756271"/>
            <a:ext cx="391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>
                <a:solidFill>
                  <a:srgbClr val="0E1938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Instructions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26400-956A-78B1-6EDC-02BBE20DE5D9}"/>
              </a:ext>
            </a:extLst>
          </p:cNvPr>
          <p:cNvSpPr txBox="1"/>
          <p:nvPr/>
        </p:nvSpPr>
        <p:spPr>
          <a:xfrm>
            <a:off x="2857144" y="1644491"/>
            <a:ext cx="582639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1800" kern="1200">
                <a:solidFill>
                  <a:srgbClr val="2291C4"/>
                </a:solidFill>
                <a:latin typeface="League Spartan" pitchFamily="2" charset="0"/>
              </a:rPr>
              <a:t>How to use this template:</a:t>
            </a:r>
          </a:p>
          <a:p>
            <a:pPr defTabSz="685800">
              <a:buClrTx/>
              <a:defRPr/>
            </a:pPr>
            <a:endParaRPr lang="en-US" kern="1200">
              <a:solidFill>
                <a:srgbClr val="2291C4"/>
              </a:solidFill>
              <a:latin typeface="League Spartan" pitchFamily="2" charset="0"/>
            </a:endParaRPr>
          </a:p>
          <a:p>
            <a:pPr marL="342900" indent="-342900" defTabSz="685800">
              <a:buClr>
                <a:srgbClr val="EB539E"/>
              </a:buClr>
              <a:buFont typeface="+mj-lt"/>
              <a:buAutoNum type="arabicPeriod"/>
              <a:defRPr/>
            </a:pPr>
            <a:r>
              <a:rPr lang="en-US" kern="1200">
                <a:solidFill>
                  <a:srgbClr val="0E1938"/>
                </a:solidFill>
                <a:latin typeface="League Spartan Light" pitchFamily="2" charset="0"/>
              </a:rPr>
              <a:t>Download this deck (you’re already off to a great start!) </a:t>
            </a:r>
          </a:p>
          <a:p>
            <a:pPr marL="342900" indent="-342900" defTabSz="685800">
              <a:buClr>
                <a:srgbClr val="EB539E"/>
              </a:buClr>
              <a:buFont typeface="+mj-lt"/>
              <a:buAutoNum type="arabicPeriod"/>
              <a:defRPr/>
            </a:pPr>
            <a:r>
              <a:rPr lang="en-US" kern="1200">
                <a:solidFill>
                  <a:srgbClr val="0E1938"/>
                </a:solidFill>
                <a:latin typeface="League Spartan Light" pitchFamily="2" charset="0"/>
              </a:rPr>
              <a:t>Highlight the most significant impacts you’ve had on the business. There are some slides with examples. </a:t>
            </a:r>
          </a:p>
          <a:p>
            <a:pPr defTabSz="685800">
              <a:buClrTx/>
              <a:defRPr/>
            </a:pPr>
            <a:endParaRPr lang="en-US" kern="1200">
              <a:solidFill>
                <a:srgbClr val="0E1938"/>
              </a:solidFill>
              <a:latin typeface="League Spartan Light" pitchFamily="2" charset="0"/>
            </a:endParaRPr>
          </a:p>
          <a:p>
            <a:pPr defTabSz="685800">
              <a:buClrTx/>
              <a:defRPr/>
            </a:pPr>
            <a:r>
              <a:rPr lang="en-US" kern="1200">
                <a:solidFill>
                  <a:srgbClr val="0E1938"/>
                </a:solidFill>
                <a:latin typeface="League Spartan Light" pitchFamily="2" charset="0"/>
              </a:rPr>
              <a:t>List what you achieved that supports the impact, and include a description of the work you completed to achieve the result, and any metrics demonstrating the value of the impact. (be as specific as possible…)</a:t>
            </a:r>
          </a:p>
          <a:p>
            <a:pPr defTabSz="685800">
              <a:buClrTx/>
              <a:defRPr/>
            </a:pPr>
            <a:endParaRPr lang="en-US" kern="1200">
              <a:solidFill>
                <a:srgbClr val="0E1938"/>
              </a:solidFill>
              <a:latin typeface="League Spartan Light" pitchFamily="2" charset="0"/>
            </a:endParaRPr>
          </a:p>
          <a:p>
            <a:pPr marL="342900" indent="-342900" defTabSz="685800">
              <a:buClr>
                <a:srgbClr val="EB539E"/>
              </a:buClr>
              <a:buFont typeface="+mj-lt"/>
              <a:buAutoNum type="arabicPeriod" startAt="3"/>
              <a:defRPr/>
            </a:pPr>
            <a:r>
              <a:rPr lang="en-US" kern="1200">
                <a:solidFill>
                  <a:srgbClr val="0E1938"/>
                </a:solidFill>
                <a:latin typeface="League Spartan Light" pitchFamily="2" charset="0"/>
              </a:rPr>
              <a:t>Do your salary research and compile numbers that support your ask</a:t>
            </a:r>
          </a:p>
          <a:p>
            <a:pPr marL="342900" indent="-342900" defTabSz="685800">
              <a:buClr>
                <a:srgbClr val="EB539E"/>
              </a:buClr>
              <a:buFont typeface="+mj-lt"/>
              <a:buAutoNum type="arabicPeriod" startAt="3"/>
              <a:defRPr/>
            </a:pPr>
            <a:r>
              <a:rPr lang="en-US" kern="1200">
                <a:solidFill>
                  <a:srgbClr val="0E1938"/>
                </a:solidFill>
                <a:latin typeface="League Spartan Light" pitchFamily="2" charset="0"/>
              </a:rPr>
              <a:t>Include a summary slide to compile the key points from the deck and make your ask</a:t>
            </a:r>
            <a:endParaRPr lang="en-US">
              <a:solidFill>
                <a:srgbClr val="0E1938"/>
              </a:solidFill>
              <a:latin typeface="League Spartan Light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D0E9C5-81CB-34E5-7EAC-DA70D15AE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122" t="20540" r="61938" b="64816"/>
          <a:stretch/>
        </p:blipFill>
        <p:spPr>
          <a:xfrm rot="11571890">
            <a:off x="5442656" y="399232"/>
            <a:ext cx="1184854" cy="13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DB308-1842-49E3-A135-3F2DDE547355}"/>
              </a:ext>
            </a:extLst>
          </p:cNvPr>
          <p:cNvSpPr txBox="1"/>
          <p:nvPr/>
        </p:nvSpPr>
        <p:spPr>
          <a:xfrm>
            <a:off x="662540" y="2033141"/>
            <a:ext cx="6043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Demonstrate your Impact</a:t>
            </a:r>
          </a:p>
          <a:p>
            <a:r>
              <a:rPr lang="en-US" sz="3200">
                <a:solidFill>
                  <a:srgbClr val="2291C4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(with examples) </a:t>
            </a:r>
            <a:endParaRPr lang="en" sz="3200">
              <a:solidFill>
                <a:srgbClr val="2291C4"/>
              </a:solidFill>
              <a:latin typeface="League Spartan Black" pitchFamily="2" charset="0"/>
              <a:ea typeface="Source Sans Pro Light" charset="0"/>
              <a:cs typeface="Source Sans Pro Light" charset="0"/>
              <a:sym typeface="Source Sans Pr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E7645D-647B-4142-8ABA-5D6043832C98}"/>
              </a:ext>
            </a:extLst>
          </p:cNvPr>
          <p:cNvGrpSpPr/>
          <p:nvPr/>
        </p:nvGrpSpPr>
        <p:grpSpPr>
          <a:xfrm rot="20824747">
            <a:off x="3287872" y="2794188"/>
            <a:ext cx="6055448" cy="2072452"/>
            <a:chOff x="3434568" y="928676"/>
            <a:chExt cx="8073930" cy="2763269"/>
          </a:xfrm>
        </p:grpSpPr>
        <p:pic>
          <p:nvPicPr>
            <p:cNvPr id="6" name="Picture 5" descr="A picture containing light, lit, lamp, night&#10;&#10;Description automatically generated">
              <a:extLst>
                <a:ext uri="{FF2B5EF4-FFF2-40B4-BE49-F238E27FC236}">
                  <a16:creationId xmlns:a16="http://schemas.microsoft.com/office/drawing/2014/main" id="{7C1DC014-8045-AFAA-424E-6D779322B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91" t="24135"/>
            <a:stretch/>
          </p:blipFill>
          <p:spPr>
            <a:xfrm rot="17202007">
              <a:off x="7451290" y="-365263"/>
              <a:ext cx="1242243" cy="687217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6084152-F57B-117D-72E9-FEEE990F2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943" t="40289" r="91076" b="38354"/>
            <a:stretch/>
          </p:blipFill>
          <p:spPr>
            <a:xfrm rot="17447801">
              <a:off x="3915539" y="447705"/>
              <a:ext cx="1019983" cy="19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58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02626B-21C8-7255-0F7D-DE3B63A4DD3F}"/>
              </a:ext>
            </a:extLst>
          </p:cNvPr>
          <p:cNvSpPr/>
          <p:nvPr/>
        </p:nvSpPr>
        <p:spPr>
          <a:xfrm>
            <a:off x="-1557" y="1556357"/>
            <a:ext cx="4441279" cy="2095371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625D4-70EE-95EC-7958-D89C18B79B36}"/>
              </a:ext>
            </a:extLst>
          </p:cNvPr>
          <p:cNvSpPr txBox="1"/>
          <p:nvPr/>
        </p:nvSpPr>
        <p:spPr>
          <a:xfrm>
            <a:off x="318409" y="182972"/>
            <a:ext cx="45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E1938"/>
                </a:solidFill>
                <a:latin typeface="League Spartan Light" pitchFamily="2" charset="0"/>
              </a:rPr>
              <a:t>Performance Review &amp; Compensation 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5A2A3-0C64-E58F-252F-945E3221F44C}"/>
              </a:ext>
            </a:extLst>
          </p:cNvPr>
          <p:cNvSpPr txBox="1"/>
          <p:nvPr/>
        </p:nvSpPr>
        <p:spPr>
          <a:xfrm>
            <a:off x="299730" y="716520"/>
            <a:ext cx="847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>
                <a:solidFill>
                  <a:srgbClr val="0E1938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Performance </a:t>
            </a:r>
            <a:r>
              <a:rPr lang="en-AU" sz="2400">
                <a:solidFill>
                  <a:srgbClr val="2291C4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Review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C2FBFB-854D-54A2-F6EC-1A1894D99FE7}"/>
              </a:ext>
            </a:extLst>
          </p:cNvPr>
          <p:cNvSpPr/>
          <p:nvPr/>
        </p:nvSpPr>
        <p:spPr>
          <a:xfrm>
            <a:off x="1" y="1405463"/>
            <a:ext cx="4287322" cy="2093865"/>
          </a:xfrm>
          <a:prstGeom prst="rect">
            <a:avLst/>
          </a:prstGeom>
          <a:solidFill>
            <a:srgbClr val="F3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EA84A-2115-EA72-FEDE-6B4EF0BBA14F}"/>
              </a:ext>
            </a:extLst>
          </p:cNvPr>
          <p:cNvSpPr txBox="1"/>
          <p:nvPr/>
        </p:nvSpPr>
        <p:spPr>
          <a:xfrm>
            <a:off x="319851" y="1619275"/>
            <a:ext cx="3671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[Significant Impact] Scaled user acquisition volume while reducing costs.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D4EC0-7495-473C-E70B-4BEBC4C39103}"/>
              </a:ext>
            </a:extLst>
          </p:cNvPr>
          <p:cNvSpPr txBox="1"/>
          <p:nvPr/>
        </p:nvSpPr>
        <p:spPr>
          <a:xfrm>
            <a:off x="338531" y="2580608"/>
            <a:ext cx="3591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B539E"/>
              </a:buClr>
            </a:pPr>
            <a:r>
              <a:rPr lang="en-US" sz="16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[Achievement]: [Description of work including metrics demonstrating impact]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BEFDB2-3A91-0BA8-9834-53C671BD70D5}"/>
              </a:ext>
            </a:extLst>
          </p:cNvPr>
          <p:cNvSpPr txBox="1"/>
          <p:nvPr/>
        </p:nvSpPr>
        <p:spPr>
          <a:xfrm>
            <a:off x="4697343" y="1405463"/>
            <a:ext cx="395274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B539E"/>
              </a:buClr>
            </a:pPr>
            <a:r>
              <a:rPr lang="en-US" sz="1600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Example:</a:t>
            </a:r>
          </a:p>
          <a:p>
            <a:pPr marL="285750" lvl="8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Achieved significant user acquisition growth: </a:t>
            </a:r>
            <a:r>
              <a:rPr lang="en-US" sz="16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In 2022, acquired X users and reduced cost per user by X%. Grew channel from X% of total user acquisition to Y%. </a:t>
            </a:r>
          </a:p>
          <a:p>
            <a:pPr lvl="8">
              <a:buClr>
                <a:srgbClr val="EB539E"/>
              </a:buClr>
            </a:pPr>
            <a:endParaRPr lang="en-US" sz="1600">
              <a:solidFill>
                <a:srgbClr val="0E1938"/>
              </a:solidFill>
              <a:latin typeface="League Spartan Light" pitchFamily="2" charset="0"/>
              <a:ea typeface="+mn-lt"/>
              <a:cs typeface="+mn-lt"/>
            </a:endParaRPr>
          </a:p>
          <a:p>
            <a:pPr marL="285750" lvl="8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Realized savings </a:t>
            </a:r>
            <a:r>
              <a:rPr lang="en-US" sz="16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of $X in quarterly cost reductions.</a:t>
            </a:r>
          </a:p>
          <a:p>
            <a:pPr lvl="8">
              <a:buClr>
                <a:srgbClr val="EB539E"/>
              </a:buClr>
            </a:pPr>
            <a:endParaRPr lang="en-US" sz="1600">
              <a:solidFill>
                <a:srgbClr val="0E1938"/>
              </a:solidFill>
              <a:latin typeface="League Spartan Light" pitchFamily="2" charset="0"/>
              <a:ea typeface="+mn-lt"/>
              <a:cs typeface="+mn-lt"/>
            </a:endParaRPr>
          </a:p>
          <a:p>
            <a:pPr marL="285750" lvl="8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Set plans to drastically scale channel in 2023</a:t>
            </a:r>
            <a:r>
              <a:rPr lang="en-US" sz="16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 and recognize a minimum additional savings of $X.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7619005-5D4C-8145-DEC1-F32DC1475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61" t="43552" r="77576" b="46706"/>
          <a:stretch/>
        </p:blipFill>
        <p:spPr>
          <a:xfrm rot="710431">
            <a:off x="7473722" y="674183"/>
            <a:ext cx="681429" cy="567670"/>
          </a:xfrm>
          <a:prstGeom prst="rect">
            <a:avLst/>
          </a:prstGeom>
        </p:spPr>
      </p:pic>
      <p:pic>
        <p:nvPicPr>
          <p:cNvPr id="20" name="Picture 19" descr="A picture containing light, lit, lamp, night&#10;&#10;Description automatically generated">
            <a:extLst>
              <a:ext uri="{FF2B5EF4-FFF2-40B4-BE49-F238E27FC236}">
                <a16:creationId xmlns:a16="http://schemas.microsoft.com/office/drawing/2014/main" id="{0343F3EE-D80E-E84C-A349-1A271A658D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6" t="26243" r="30306" b="48021"/>
          <a:stretch/>
        </p:blipFill>
        <p:spPr>
          <a:xfrm rot="11149357">
            <a:off x="4828679" y="47935"/>
            <a:ext cx="2509219" cy="14900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B8E781A-BF5D-23DE-2801-24EA6E705A92}"/>
              </a:ext>
            </a:extLst>
          </p:cNvPr>
          <p:cNvSpPr/>
          <p:nvPr/>
        </p:nvSpPr>
        <p:spPr>
          <a:xfrm>
            <a:off x="0" y="3825902"/>
            <a:ext cx="4441279" cy="1105165"/>
          </a:xfrm>
          <a:prstGeom prst="rect">
            <a:avLst/>
          </a:prstGeom>
          <a:solidFill>
            <a:srgbClr val="0E1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387C0F-5E80-2878-2B5E-D094D4DFD467}"/>
              </a:ext>
            </a:extLst>
          </p:cNvPr>
          <p:cNvSpPr txBox="1"/>
          <p:nvPr/>
        </p:nvSpPr>
        <p:spPr>
          <a:xfrm>
            <a:off x="299730" y="4028286"/>
            <a:ext cx="38363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/>
                </a:solidFill>
                <a:latin typeface="League Spartan" pitchFamily="2" charset="0"/>
                <a:ea typeface="Helvetica Neue"/>
                <a:cs typeface="Helvetica Neue"/>
                <a:sym typeface="Helvetica Neue"/>
              </a:rPr>
              <a:t>Included a </a:t>
            </a:r>
            <a:r>
              <a:rPr lang="en-US">
                <a:solidFill>
                  <a:schemeClr val="bg1"/>
                </a:solidFill>
                <a:latin typeface="League Spartan Black" pitchFamily="2" charset="0"/>
                <a:ea typeface="Helvetica Neue"/>
                <a:cs typeface="Helvetica Neue"/>
                <a:sym typeface="Helvetica Neue"/>
              </a:rPr>
              <a:t>chart</a:t>
            </a:r>
            <a:r>
              <a:rPr lang="en-US">
                <a:solidFill>
                  <a:schemeClr val="bg1"/>
                </a:solidFill>
                <a:latin typeface="League Spartan" pitchFamily="2" charset="0"/>
                <a:ea typeface="Helvetica Neue"/>
                <a:cs typeface="Helvetica Neue"/>
                <a:sym typeface="Helvetica Neue"/>
              </a:rPr>
              <a:t> showing the results of quarterly user acquisition growth and cost savings to drive the point home! </a:t>
            </a:r>
          </a:p>
        </p:txBody>
      </p:sp>
    </p:spTree>
    <p:extLst>
      <p:ext uri="{BB962C8B-B14F-4D97-AF65-F5344CB8AC3E}">
        <p14:creationId xmlns:p14="http://schemas.microsoft.com/office/powerpoint/2010/main" val="39434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02626B-21C8-7255-0F7D-DE3B63A4DD3F}"/>
              </a:ext>
            </a:extLst>
          </p:cNvPr>
          <p:cNvSpPr/>
          <p:nvPr/>
        </p:nvSpPr>
        <p:spPr>
          <a:xfrm>
            <a:off x="-1558" y="1631795"/>
            <a:ext cx="4441279" cy="2870623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625D4-70EE-95EC-7958-D89C18B79B36}"/>
              </a:ext>
            </a:extLst>
          </p:cNvPr>
          <p:cNvSpPr txBox="1"/>
          <p:nvPr/>
        </p:nvSpPr>
        <p:spPr>
          <a:xfrm>
            <a:off x="318409" y="182972"/>
            <a:ext cx="45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E1938"/>
                </a:solidFill>
                <a:latin typeface="League Spartan Light" pitchFamily="2" charset="0"/>
              </a:rPr>
              <a:t>Performance Review &amp; Compensation 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5A2A3-0C64-E58F-252F-945E3221F44C}"/>
              </a:ext>
            </a:extLst>
          </p:cNvPr>
          <p:cNvSpPr txBox="1"/>
          <p:nvPr/>
        </p:nvSpPr>
        <p:spPr>
          <a:xfrm>
            <a:off x="358650" y="748268"/>
            <a:ext cx="831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>
                <a:solidFill>
                  <a:srgbClr val="0E1938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Performance </a:t>
            </a:r>
            <a:r>
              <a:rPr lang="en-AU" sz="2400">
                <a:solidFill>
                  <a:srgbClr val="2291C4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Review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C2FBFB-854D-54A2-F6EC-1A1894D99FE7}"/>
              </a:ext>
            </a:extLst>
          </p:cNvPr>
          <p:cNvSpPr/>
          <p:nvPr/>
        </p:nvSpPr>
        <p:spPr>
          <a:xfrm>
            <a:off x="0" y="1480901"/>
            <a:ext cx="4287322" cy="2870623"/>
          </a:xfrm>
          <a:prstGeom prst="rect">
            <a:avLst/>
          </a:prstGeom>
          <a:solidFill>
            <a:srgbClr val="F3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EA84A-2115-EA72-FEDE-6B4EF0BBA14F}"/>
              </a:ext>
            </a:extLst>
          </p:cNvPr>
          <p:cNvSpPr txBox="1"/>
          <p:nvPr/>
        </p:nvSpPr>
        <p:spPr>
          <a:xfrm>
            <a:off x="318408" y="1738872"/>
            <a:ext cx="3671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[Significant Impact] Launched new Marketing Program, including high level strategy design and strategic/cross-functional planning and alignment, with program showing early, positive results.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D4EC0-7495-473C-E70B-4BEBC4C39103}"/>
              </a:ext>
            </a:extLst>
          </p:cNvPr>
          <p:cNvSpPr txBox="1"/>
          <p:nvPr/>
        </p:nvSpPr>
        <p:spPr>
          <a:xfrm>
            <a:off x="358650" y="3436609"/>
            <a:ext cx="3591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B539E"/>
              </a:buClr>
            </a:pPr>
            <a:r>
              <a:rPr lang="en-US" sz="16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[Achievements]: [Descriptions of work including metrics demonstrating impact]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BEFDB2-3A91-0BA8-9834-53C671BD70D5}"/>
              </a:ext>
            </a:extLst>
          </p:cNvPr>
          <p:cNvSpPr txBox="1"/>
          <p:nvPr/>
        </p:nvSpPr>
        <p:spPr>
          <a:xfrm>
            <a:off x="4856680" y="795863"/>
            <a:ext cx="39527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B539E"/>
              </a:buClr>
            </a:pPr>
            <a:r>
              <a:rPr lang="en-US" sz="1600">
                <a:solidFill>
                  <a:srgbClr val="0E1938"/>
                </a:solidFill>
                <a:latin typeface="League Spartan Black" pitchFamily="2" charset="0"/>
                <a:ea typeface="+mn-lt"/>
                <a:cs typeface="+mn-lt"/>
              </a:rPr>
              <a:t>Example: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Optimized foundational infrastructure to expand marketing strategy</a:t>
            </a:r>
            <a:r>
              <a:rPr lang="en-US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: Implemented internal infrastructure by working cross-functionally which will enable this marketing strategy in 2023.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E1938"/>
              </a:solidFill>
              <a:latin typeface="League Spartan Light" pitchFamily="2" charset="0"/>
              <a:ea typeface="+mn-lt"/>
              <a:cs typeface="+mn-lt"/>
            </a:endParaRP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Developed and continuously improved playbooks and executed campaigns</a:t>
            </a:r>
            <a:r>
              <a:rPr lang="en-US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 across marketing channels, resulting in the acquisition of over X users in 2022.</a:t>
            </a:r>
          </a:p>
          <a:p>
            <a:pPr>
              <a:buClr>
                <a:srgbClr val="EB539E"/>
              </a:buClr>
            </a:pPr>
            <a:endParaRPr lang="en-US">
              <a:solidFill>
                <a:srgbClr val="0E1938"/>
              </a:solidFill>
              <a:latin typeface="League Spartan Light" pitchFamily="2" charset="0"/>
              <a:ea typeface="+mn-lt"/>
              <a:cs typeface="+mn-lt"/>
            </a:endParaRP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Improved strategic planning process and alignment</a:t>
            </a:r>
            <a:r>
              <a:rPr lang="en-US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, by implementing planning models and frameworks, and setting weekly cross-functional syncs to stay aligned on quarterly goals and plans.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7619005-5D4C-8145-DEC1-F32DC1475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61" t="43552" r="77576" b="46706"/>
          <a:stretch/>
        </p:blipFill>
        <p:spPr>
          <a:xfrm rot="710431">
            <a:off x="3447877" y="733034"/>
            <a:ext cx="681429" cy="567670"/>
          </a:xfrm>
          <a:prstGeom prst="rect">
            <a:avLst/>
          </a:prstGeom>
        </p:spPr>
      </p:pic>
      <p:pic>
        <p:nvPicPr>
          <p:cNvPr id="5" name="Picture 4" descr="A picture containing light, lit, lamp, night&#10;&#10;Description automatically generated">
            <a:extLst>
              <a:ext uri="{FF2B5EF4-FFF2-40B4-BE49-F238E27FC236}">
                <a16:creationId xmlns:a16="http://schemas.microsoft.com/office/drawing/2014/main" id="{038E5C12-15F3-F4CE-6489-2C84B8520D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8" t="26243" r="38651" b="48021"/>
          <a:stretch/>
        </p:blipFill>
        <p:spPr>
          <a:xfrm rot="3829284" flipV="1">
            <a:off x="2280493" y="2597794"/>
            <a:ext cx="4136529" cy="11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625D4-70EE-95EC-7958-D89C18B79B36}"/>
              </a:ext>
            </a:extLst>
          </p:cNvPr>
          <p:cNvSpPr txBox="1"/>
          <p:nvPr/>
        </p:nvSpPr>
        <p:spPr>
          <a:xfrm>
            <a:off x="318409" y="182972"/>
            <a:ext cx="45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E1938"/>
                </a:solidFill>
                <a:latin typeface="League Spartan Light" pitchFamily="2" charset="0"/>
              </a:rPr>
              <a:t>Performance Review &amp; Compensation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170C1-2A9A-DF89-64E3-64F5B2087285}"/>
              </a:ext>
            </a:extLst>
          </p:cNvPr>
          <p:cNvSpPr txBox="1"/>
          <p:nvPr/>
        </p:nvSpPr>
        <p:spPr>
          <a:xfrm>
            <a:off x="358650" y="654271"/>
            <a:ext cx="831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>
                <a:solidFill>
                  <a:srgbClr val="0E1938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Performance </a:t>
            </a:r>
            <a:r>
              <a:rPr lang="en-AU" sz="2400">
                <a:solidFill>
                  <a:srgbClr val="2291C4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D3081-4FEB-145A-E633-E08A2F0202E8}"/>
              </a:ext>
            </a:extLst>
          </p:cNvPr>
          <p:cNvSpPr/>
          <p:nvPr/>
        </p:nvSpPr>
        <p:spPr>
          <a:xfrm>
            <a:off x="501185" y="1373177"/>
            <a:ext cx="3969216" cy="1533005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D4814-2ECA-4F43-CCC8-99C0B75DC2E6}"/>
              </a:ext>
            </a:extLst>
          </p:cNvPr>
          <p:cNvSpPr/>
          <p:nvPr/>
        </p:nvSpPr>
        <p:spPr>
          <a:xfrm>
            <a:off x="360208" y="1222284"/>
            <a:ext cx="3969216" cy="1557862"/>
          </a:xfrm>
          <a:prstGeom prst="rect">
            <a:avLst/>
          </a:prstGeom>
          <a:solidFill>
            <a:srgbClr val="F3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F90A08-2009-15FD-4D79-92EFAC8775B0}"/>
              </a:ext>
            </a:extLst>
          </p:cNvPr>
          <p:cNvSpPr/>
          <p:nvPr/>
        </p:nvSpPr>
        <p:spPr>
          <a:xfrm>
            <a:off x="4813018" y="1367983"/>
            <a:ext cx="3970773" cy="1533005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DCE21-53BA-475D-CEB4-454BF98F5478}"/>
              </a:ext>
            </a:extLst>
          </p:cNvPr>
          <p:cNvSpPr/>
          <p:nvPr/>
        </p:nvSpPr>
        <p:spPr>
          <a:xfrm>
            <a:off x="4673599" y="1217089"/>
            <a:ext cx="3969216" cy="1557862"/>
          </a:xfrm>
          <a:prstGeom prst="rect">
            <a:avLst/>
          </a:prstGeom>
          <a:solidFill>
            <a:srgbClr val="F3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0818DC-1ECB-BBB5-1AB1-C2E1D7A34494}"/>
              </a:ext>
            </a:extLst>
          </p:cNvPr>
          <p:cNvSpPr txBox="1"/>
          <p:nvPr/>
        </p:nvSpPr>
        <p:spPr>
          <a:xfrm>
            <a:off x="501185" y="1367983"/>
            <a:ext cx="3671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[Impact] Ideated, executed, and launched new user acquisition program under a compressed timeline.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CB580-4A58-1038-CC03-111ADD78F974}"/>
              </a:ext>
            </a:extLst>
          </p:cNvPr>
          <p:cNvSpPr txBox="1"/>
          <p:nvPr/>
        </p:nvSpPr>
        <p:spPr>
          <a:xfrm>
            <a:off x="501185" y="2156061"/>
            <a:ext cx="3591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B539E"/>
              </a:buClr>
            </a:pPr>
            <a:r>
              <a:rPr lang="en-US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[Achievements]: [Descriptions of work including metrics demonstrating impact]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4AAF8-EB47-7809-5AE8-3652DF8FC65D}"/>
              </a:ext>
            </a:extLst>
          </p:cNvPr>
          <p:cNvSpPr txBox="1"/>
          <p:nvPr/>
        </p:nvSpPr>
        <p:spPr>
          <a:xfrm>
            <a:off x="4813019" y="1389304"/>
            <a:ext cx="3671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[Impact] Expanded team of direct reports to include 10 members.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79B08D-901E-EFEF-92CC-67CB74079BC8}"/>
              </a:ext>
            </a:extLst>
          </p:cNvPr>
          <p:cNvSpPr txBox="1"/>
          <p:nvPr/>
        </p:nvSpPr>
        <p:spPr>
          <a:xfrm>
            <a:off x="4813017" y="2139679"/>
            <a:ext cx="3591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B539E"/>
              </a:buClr>
            </a:pPr>
            <a:r>
              <a:rPr lang="en-US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[Achievements]: [Descriptions of work including metrics demonstrating impact]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482D5C-4832-2B5F-4D40-84B691AB5E53}"/>
              </a:ext>
            </a:extLst>
          </p:cNvPr>
          <p:cNvSpPr txBox="1"/>
          <p:nvPr/>
        </p:nvSpPr>
        <p:spPr>
          <a:xfrm>
            <a:off x="358650" y="3035753"/>
            <a:ext cx="41117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E1938"/>
                </a:solidFill>
                <a:latin typeface="League Spartan Black" pitchFamily="2" charset="0"/>
                <a:ea typeface="+mn-lt"/>
                <a:cs typeface="+mn-lt"/>
              </a:rPr>
              <a:t>Example: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Research planning &amp; business case development: </a:t>
            </a:r>
            <a:r>
              <a:rPr lang="en-US" sz="12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Performed problem discovery and market research into similar offerings to propose a new cost efficient acquisition channel and define value proposition. 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Program design and execution: </a:t>
            </a:r>
            <a:r>
              <a:rPr lang="en-US" sz="12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Worked cross-functionally to define and execute on comprehensive Program Go-to-Market plan.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Launched Program beta </a:t>
            </a:r>
            <a:r>
              <a:rPr lang="en-US" sz="12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in partnership with Sales to launch Program a among a target cohort of client users.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F3D2D4-97AE-992E-0D7E-AE3F3D1B4A01}"/>
              </a:ext>
            </a:extLst>
          </p:cNvPr>
          <p:cNvSpPr txBox="1"/>
          <p:nvPr/>
        </p:nvSpPr>
        <p:spPr>
          <a:xfrm>
            <a:off x="4673599" y="3026998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E1938"/>
                </a:solidFill>
                <a:latin typeface="League Spartan Black" pitchFamily="2" charset="0"/>
                <a:ea typeface="+mn-lt"/>
                <a:cs typeface="+mn-lt"/>
              </a:rPr>
              <a:t>Example: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Team workload management: </a:t>
            </a:r>
            <a:r>
              <a:rPr lang="en-US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Assign and manage the weekly, monthly, and quarterly goals of a team of 10 direct reports, with plans to scale team in Q1.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E1938"/>
                </a:solidFill>
                <a:latin typeface="League Spartan" pitchFamily="2" charset="0"/>
                <a:ea typeface="+mn-lt"/>
                <a:cs typeface="+mn-lt"/>
              </a:rPr>
              <a:t>People development: </a:t>
            </a:r>
            <a:r>
              <a:rPr lang="en-US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Outside of my direct team, I regularly mentor other team members.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986B792-36C9-E0B2-AAC5-535C0EA80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61" t="43552" r="77576" b="46706"/>
          <a:stretch/>
        </p:blipFill>
        <p:spPr>
          <a:xfrm rot="710431">
            <a:off x="7844386" y="707187"/>
            <a:ext cx="681429" cy="567670"/>
          </a:xfrm>
          <a:prstGeom prst="rect">
            <a:avLst/>
          </a:prstGeom>
        </p:spPr>
      </p:pic>
      <p:pic>
        <p:nvPicPr>
          <p:cNvPr id="25" name="Picture 24" descr="A picture containing light, lit, lamp, night&#10;&#10;Description automatically generated">
            <a:extLst>
              <a:ext uri="{FF2B5EF4-FFF2-40B4-BE49-F238E27FC236}">
                <a16:creationId xmlns:a16="http://schemas.microsoft.com/office/drawing/2014/main" id="{ABC6A7E8-EA3D-53BC-5022-05B720CD1B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8" t="26243" r="38651" b="48021"/>
          <a:stretch/>
        </p:blipFill>
        <p:spPr>
          <a:xfrm rot="10087360" flipV="1">
            <a:off x="3819261" y="344069"/>
            <a:ext cx="4136529" cy="11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DB308-1842-49E3-A135-3F2DDE547355}"/>
              </a:ext>
            </a:extLst>
          </p:cNvPr>
          <p:cNvSpPr txBox="1"/>
          <p:nvPr/>
        </p:nvSpPr>
        <p:spPr>
          <a:xfrm>
            <a:off x="662540" y="2279362"/>
            <a:ext cx="60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Comparable </a:t>
            </a:r>
            <a:r>
              <a:rPr lang="en-US" sz="3200">
                <a:solidFill>
                  <a:srgbClr val="2291C4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Compensation</a:t>
            </a:r>
            <a:endParaRPr lang="en" sz="3200">
              <a:solidFill>
                <a:srgbClr val="2291C4"/>
              </a:solidFill>
              <a:latin typeface="League Spartan Black" pitchFamily="2" charset="0"/>
              <a:ea typeface="Source Sans Pro Light" charset="0"/>
              <a:cs typeface="Source Sans Pro Light" charset="0"/>
              <a:sym typeface="Source Sans Pr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E7645D-647B-4142-8ABA-5D6043832C98}"/>
              </a:ext>
            </a:extLst>
          </p:cNvPr>
          <p:cNvGrpSpPr/>
          <p:nvPr/>
        </p:nvGrpSpPr>
        <p:grpSpPr>
          <a:xfrm rot="20824747">
            <a:off x="3287872" y="2794188"/>
            <a:ext cx="6055448" cy="2072452"/>
            <a:chOff x="3434568" y="928676"/>
            <a:chExt cx="8073930" cy="2763269"/>
          </a:xfrm>
        </p:grpSpPr>
        <p:pic>
          <p:nvPicPr>
            <p:cNvPr id="6" name="Picture 5" descr="A picture containing light, lit, lamp, night&#10;&#10;Description automatically generated">
              <a:extLst>
                <a:ext uri="{FF2B5EF4-FFF2-40B4-BE49-F238E27FC236}">
                  <a16:creationId xmlns:a16="http://schemas.microsoft.com/office/drawing/2014/main" id="{7C1DC014-8045-AFAA-424E-6D779322B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91" t="24135"/>
            <a:stretch/>
          </p:blipFill>
          <p:spPr>
            <a:xfrm rot="17202007">
              <a:off x="7451290" y="-365263"/>
              <a:ext cx="1242243" cy="687217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6084152-F57B-117D-72E9-FEEE990F2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943" t="40289" r="91076" b="38354"/>
            <a:stretch/>
          </p:blipFill>
          <p:spPr>
            <a:xfrm rot="17447801">
              <a:off x="3915539" y="447705"/>
              <a:ext cx="1019983" cy="19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13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7C26D6-F718-91D6-10EF-B47B6832BDD6}"/>
              </a:ext>
            </a:extLst>
          </p:cNvPr>
          <p:cNvSpPr txBox="1"/>
          <p:nvPr/>
        </p:nvSpPr>
        <p:spPr>
          <a:xfrm>
            <a:off x="393328" y="707135"/>
            <a:ext cx="523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>
                <a:solidFill>
                  <a:srgbClr val="0E1938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Comparable </a:t>
            </a:r>
            <a:r>
              <a:rPr lang="en-AU" sz="2400">
                <a:solidFill>
                  <a:srgbClr val="2291C4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Compensation</a:t>
            </a:r>
          </a:p>
        </p:txBody>
      </p:sp>
      <p:sp>
        <p:nvSpPr>
          <p:cNvPr id="17" name="Slide Number Placeholder 14">
            <a:extLst>
              <a:ext uri="{FF2B5EF4-FFF2-40B4-BE49-F238E27FC236}">
                <a16:creationId xmlns:a16="http://schemas.microsoft.com/office/drawing/2014/main" id="{B9232457-6ACB-15DF-C250-952DB02FFFB3}"/>
              </a:ext>
            </a:extLst>
          </p:cNvPr>
          <p:cNvSpPr txBox="1">
            <a:spLocks/>
          </p:cNvSpPr>
          <p:nvPr/>
        </p:nvSpPr>
        <p:spPr>
          <a:xfrm>
            <a:off x="6572250" y="4814461"/>
            <a:ext cx="2292723" cy="3762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FFF2BB-D5F9-4DA9-86C1-7A046F800F5D}" type="slidenum">
              <a:rPr lang="en-GB" sz="600">
                <a:latin typeface="League Spartan Light" pitchFamily="2" charset="0"/>
              </a:rPr>
              <a:pPr algn="r"/>
              <a:t>8</a:t>
            </a:fld>
            <a:endParaRPr lang="en-GB" sz="600">
              <a:latin typeface="League Spartan Light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BBCDE-3451-FB6A-6D63-885C804BC4B3}"/>
              </a:ext>
            </a:extLst>
          </p:cNvPr>
          <p:cNvSpPr txBox="1"/>
          <p:nvPr/>
        </p:nvSpPr>
        <p:spPr>
          <a:xfrm>
            <a:off x="393328" y="1469528"/>
            <a:ext cx="4897130" cy="3116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E1938"/>
                </a:solidFill>
                <a:latin typeface="League Spartan Medium" pitchFamily="2" charset="0"/>
                <a:ea typeface="+mn-lt"/>
                <a:cs typeface="+mn-lt"/>
              </a:rPr>
              <a:t>Included comparable salaries from market research from resources including:</a:t>
            </a:r>
          </a:p>
          <a:p>
            <a:endParaRPr lang="en-US" sz="1800">
              <a:solidFill>
                <a:srgbClr val="0E1938"/>
              </a:solidFill>
              <a:latin typeface="League Spartan Medium" pitchFamily="2" charset="0"/>
              <a:ea typeface="+mn-lt"/>
              <a:cs typeface="+mn-lt"/>
            </a:endParaRP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Talenza Salary Guide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Payscale</a:t>
            </a:r>
            <a:endParaRPr lang="en-US" sz="1800">
              <a:solidFill>
                <a:srgbClr val="0E1938"/>
              </a:solidFill>
              <a:latin typeface="League Spartan Light" pitchFamily="2" charset="0"/>
              <a:ea typeface="+mn-lt"/>
              <a:cs typeface="+mn-lt"/>
            </a:endParaRP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Seek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Glassdoor</a:t>
            </a:r>
          </a:p>
          <a:p>
            <a:pPr marL="285750" indent="-285750">
              <a:buClr>
                <a:srgbClr val="EB539E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Indeed</a:t>
            </a:r>
          </a:p>
          <a:p>
            <a:endParaRPr lang="en-US" sz="1800">
              <a:solidFill>
                <a:srgbClr val="0E1938"/>
              </a:solidFill>
              <a:latin typeface="League Spartan Light" pitchFamily="2" charset="0"/>
              <a:ea typeface="+mn-lt"/>
              <a:cs typeface="+mn-lt"/>
            </a:endParaRPr>
          </a:p>
          <a:p>
            <a:r>
              <a:rPr lang="en-US" sz="18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Summarized data with averages to showcase “market rate”</a:t>
            </a:r>
          </a:p>
        </p:txBody>
      </p:sp>
      <p:pic>
        <p:nvPicPr>
          <p:cNvPr id="4" name="Picture 3" descr="A picture containing light, lit, lamp, night&#10;&#10;Description automatically generated">
            <a:extLst>
              <a:ext uri="{FF2B5EF4-FFF2-40B4-BE49-F238E27FC236}">
                <a16:creationId xmlns:a16="http://schemas.microsoft.com/office/drawing/2014/main" id="{C80C9086-A441-3777-459F-E0789E6F3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6" t="26243" r="30306" b="48021"/>
          <a:stretch/>
        </p:blipFill>
        <p:spPr>
          <a:xfrm rot="12220082" flipV="1">
            <a:off x="5987169" y="2233566"/>
            <a:ext cx="3273353" cy="19437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7D4FB28-7436-B9EE-306F-97886AA8E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982" t="72643" r="82679" b="16528"/>
          <a:stretch/>
        </p:blipFill>
        <p:spPr>
          <a:xfrm>
            <a:off x="6034127" y="707135"/>
            <a:ext cx="1640303" cy="152478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5423161-0711-1E25-98E3-E258EB5C2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4622" t="37" r="66363" b="89156"/>
          <a:stretch/>
        </p:blipFill>
        <p:spPr>
          <a:xfrm rot="1459111" flipH="1">
            <a:off x="3275214" y="2491850"/>
            <a:ext cx="1468805" cy="9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9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39034D-7CE4-B5C7-7877-759C85C6CE4E}"/>
              </a:ext>
            </a:extLst>
          </p:cNvPr>
          <p:cNvSpPr/>
          <p:nvPr/>
        </p:nvSpPr>
        <p:spPr>
          <a:xfrm>
            <a:off x="4617410" y="2174216"/>
            <a:ext cx="1919030" cy="2165668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C26D6-F718-91D6-10EF-B47B6832BDD6}"/>
              </a:ext>
            </a:extLst>
          </p:cNvPr>
          <p:cNvSpPr txBox="1"/>
          <p:nvPr/>
        </p:nvSpPr>
        <p:spPr>
          <a:xfrm>
            <a:off x="393327" y="800633"/>
            <a:ext cx="835734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>
                <a:solidFill>
                  <a:srgbClr val="0E1938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Comparable </a:t>
            </a:r>
            <a:r>
              <a:rPr lang="en-AU" sz="2400">
                <a:solidFill>
                  <a:srgbClr val="2291C4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Compensation</a:t>
            </a:r>
            <a:r>
              <a:rPr lang="en-AU" sz="2400">
                <a:solidFill>
                  <a:srgbClr val="0E1938"/>
                </a:solidFill>
                <a:latin typeface="League Spartan Black" pitchFamily="2" charset="0"/>
                <a:ea typeface="Source Sans Pro Light" charset="0"/>
                <a:cs typeface="Source Sans Pro Light" charset="0"/>
                <a:sym typeface="Source Sans Pro"/>
              </a:rPr>
              <a:t> for XXXXX Role </a:t>
            </a:r>
          </a:p>
          <a:p>
            <a:pPr algn="ctr"/>
            <a:endParaRPr lang="en-AU" sz="10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328E2-4053-B5E5-3297-56DD21842F3C}"/>
              </a:ext>
            </a:extLst>
          </p:cNvPr>
          <p:cNvSpPr txBox="1"/>
          <p:nvPr/>
        </p:nvSpPr>
        <p:spPr>
          <a:xfrm>
            <a:off x="318409" y="182972"/>
            <a:ext cx="45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E1938"/>
                </a:solidFill>
                <a:latin typeface="League Spartan Light" pitchFamily="2" charset="0"/>
              </a:rPr>
              <a:t>Performance Review &amp; Compensation Evaluation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794943-A573-2345-CB5E-29FB910984AE}"/>
              </a:ext>
            </a:extLst>
          </p:cNvPr>
          <p:cNvSpPr/>
          <p:nvPr/>
        </p:nvSpPr>
        <p:spPr>
          <a:xfrm>
            <a:off x="393328" y="2201614"/>
            <a:ext cx="1919030" cy="2165668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8EEC0D-A4EA-47A3-96DD-113AECE02AEF}"/>
              </a:ext>
            </a:extLst>
          </p:cNvPr>
          <p:cNvSpPr/>
          <p:nvPr/>
        </p:nvSpPr>
        <p:spPr>
          <a:xfrm>
            <a:off x="2498069" y="2201614"/>
            <a:ext cx="1919030" cy="2165668"/>
          </a:xfrm>
          <a:prstGeom prst="rect">
            <a:avLst/>
          </a:prstGeom>
          <a:solidFill>
            <a:srgbClr val="E5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D87DC-9DF0-1105-15C9-B7B8AF07DE4D}"/>
              </a:ext>
            </a:extLst>
          </p:cNvPr>
          <p:cNvSpPr/>
          <p:nvPr/>
        </p:nvSpPr>
        <p:spPr>
          <a:xfrm>
            <a:off x="6817169" y="2280886"/>
            <a:ext cx="1919030" cy="2165668"/>
          </a:xfrm>
          <a:prstGeom prst="rect">
            <a:avLst/>
          </a:prstGeom>
          <a:solidFill>
            <a:srgbClr val="2291C4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58547-3A43-B9C4-6B86-493329BF6E8D}"/>
              </a:ext>
            </a:extLst>
          </p:cNvPr>
          <p:cNvSpPr/>
          <p:nvPr/>
        </p:nvSpPr>
        <p:spPr>
          <a:xfrm>
            <a:off x="6718102" y="2177199"/>
            <a:ext cx="1919030" cy="2165668"/>
          </a:xfrm>
          <a:prstGeom prst="rect">
            <a:avLst/>
          </a:prstGeom>
          <a:solidFill>
            <a:srgbClr val="0E1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40AB3F-86B1-0979-8903-16A82BC5D321}"/>
              </a:ext>
            </a:extLst>
          </p:cNvPr>
          <p:cNvSpPr txBox="1"/>
          <p:nvPr/>
        </p:nvSpPr>
        <p:spPr>
          <a:xfrm>
            <a:off x="625912" y="3366164"/>
            <a:ext cx="1453862" cy="5616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Talenza Salary Guide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935CAA-B638-EEB8-4542-C3E5F6A4C44C}"/>
              </a:ext>
            </a:extLst>
          </p:cNvPr>
          <p:cNvSpPr txBox="1"/>
          <p:nvPr/>
        </p:nvSpPr>
        <p:spPr>
          <a:xfrm>
            <a:off x="2730653" y="3380845"/>
            <a:ext cx="1453862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Indeed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643075-0FA0-E303-FBDE-15C6FC398CE1}"/>
              </a:ext>
            </a:extLst>
          </p:cNvPr>
          <p:cNvSpPr txBox="1"/>
          <p:nvPr/>
        </p:nvSpPr>
        <p:spPr>
          <a:xfrm>
            <a:off x="4890203" y="3380845"/>
            <a:ext cx="1453862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E1938"/>
                </a:solidFill>
                <a:latin typeface="League Spartan Light" pitchFamily="2" charset="0"/>
                <a:ea typeface="+mn-lt"/>
                <a:cs typeface="+mn-lt"/>
              </a:rPr>
              <a:t>Glassdoor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4C8555-5DA8-D32B-EF0A-CEA2D30AED8D}"/>
              </a:ext>
            </a:extLst>
          </p:cNvPr>
          <p:cNvSpPr/>
          <p:nvPr/>
        </p:nvSpPr>
        <p:spPr>
          <a:xfrm>
            <a:off x="393327" y="1551800"/>
            <a:ext cx="8357345" cy="466939"/>
          </a:xfrm>
          <a:prstGeom prst="rect">
            <a:avLst/>
          </a:prstGeom>
          <a:solidFill>
            <a:srgbClr val="0E1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86F72-3ECA-5520-EB4C-48B332F74241}"/>
              </a:ext>
            </a:extLst>
          </p:cNvPr>
          <p:cNvSpPr txBox="1"/>
          <p:nvPr/>
        </p:nvSpPr>
        <p:spPr>
          <a:xfrm>
            <a:off x="393327" y="1595785"/>
            <a:ext cx="8357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>
                <a:solidFill>
                  <a:schemeClr val="bg1"/>
                </a:solidFill>
                <a:latin typeface="League Spartan" pitchFamily="2" charset="0"/>
              </a:rPr>
              <a:t>My Current Salary: $</a:t>
            </a:r>
            <a:r>
              <a:rPr lang="en-AU" sz="1800" err="1">
                <a:solidFill>
                  <a:schemeClr val="bg1"/>
                </a:solidFill>
                <a:latin typeface="League Spartan" pitchFamily="2" charset="0"/>
              </a:rPr>
              <a:t>xxx,xxx</a:t>
            </a:r>
            <a:r>
              <a:rPr lang="en-AU" sz="1800">
                <a:solidFill>
                  <a:schemeClr val="bg1"/>
                </a:solidFill>
                <a:latin typeface="League Spart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C884F-04A8-53B9-DC16-A6ABEAA28B98}"/>
              </a:ext>
            </a:extLst>
          </p:cNvPr>
          <p:cNvSpPr txBox="1"/>
          <p:nvPr/>
        </p:nvSpPr>
        <p:spPr>
          <a:xfrm>
            <a:off x="393327" y="2758365"/>
            <a:ext cx="1919030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E1938"/>
                </a:solidFill>
                <a:latin typeface="League Spartan Black" pitchFamily="2" charset="0"/>
                <a:ea typeface="+mn-lt"/>
                <a:cs typeface="+mn-lt"/>
              </a:rPr>
              <a:t>$</a:t>
            </a:r>
            <a:r>
              <a:rPr lang="en-US" sz="1600" err="1">
                <a:solidFill>
                  <a:srgbClr val="0E1938"/>
                </a:solidFill>
                <a:latin typeface="League Spartan Black" pitchFamily="2" charset="0"/>
                <a:ea typeface="+mn-lt"/>
                <a:cs typeface="+mn-lt"/>
              </a:rPr>
              <a:t>xxx,xxx</a:t>
            </a:r>
            <a:endParaRPr lang="en-US" sz="1600">
              <a:solidFill>
                <a:srgbClr val="0E1938"/>
              </a:solidFill>
              <a:latin typeface="League Spartan Black" pitchFamily="2" charset="0"/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6FAEC-B065-639C-A367-3B36416F296C}"/>
              </a:ext>
            </a:extLst>
          </p:cNvPr>
          <p:cNvSpPr txBox="1"/>
          <p:nvPr/>
        </p:nvSpPr>
        <p:spPr>
          <a:xfrm>
            <a:off x="2498069" y="2758364"/>
            <a:ext cx="1919030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E1938"/>
                </a:solidFill>
                <a:latin typeface="League Spartan Black" pitchFamily="2" charset="0"/>
                <a:ea typeface="+mn-lt"/>
                <a:cs typeface="+mn-lt"/>
              </a:rPr>
              <a:t>$</a:t>
            </a:r>
            <a:r>
              <a:rPr lang="en-US" sz="1600" err="1">
                <a:solidFill>
                  <a:srgbClr val="0E1938"/>
                </a:solidFill>
                <a:latin typeface="League Spartan Black" pitchFamily="2" charset="0"/>
                <a:ea typeface="+mn-lt"/>
                <a:cs typeface="+mn-lt"/>
              </a:rPr>
              <a:t>xxx,xxx</a:t>
            </a:r>
            <a:endParaRPr lang="en-US" sz="1600">
              <a:solidFill>
                <a:srgbClr val="0E1938"/>
              </a:solidFill>
              <a:latin typeface="League Spartan Black" pitchFamily="2" charset="0"/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C17393-9B15-941B-2C9A-9CE35D9E0E65}"/>
              </a:ext>
            </a:extLst>
          </p:cNvPr>
          <p:cNvSpPr txBox="1"/>
          <p:nvPr/>
        </p:nvSpPr>
        <p:spPr>
          <a:xfrm>
            <a:off x="4624572" y="2758364"/>
            <a:ext cx="1919030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E1938"/>
                </a:solidFill>
                <a:latin typeface="League Spartan Black" pitchFamily="2" charset="0"/>
                <a:ea typeface="+mn-lt"/>
                <a:cs typeface="+mn-lt"/>
              </a:rPr>
              <a:t>$</a:t>
            </a:r>
            <a:r>
              <a:rPr lang="en-US" sz="1600" err="1">
                <a:solidFill>
                  <a:srgbClr val="0E1938"/>
                </a:solidFill>
                <a:latin typeface="League Spartan Black" pitchFamily="2" charset="0"/>
                <a:ea typeface="+mn-lt"/>
                <a:cs typeface="+mn-lt"/>
              </a:rPr>
              <a:t>xxx,xxx</a:t>
            </a:r>
            <a:endParaRPr lang="en-US" sz="1600">
              <a:solidFill>
                <a:srgbClr val="0E1938"/>
              </a:solidFill>
              <a:latin typeface="League Spartan Black" pitchFamily="2" charset="0"/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88C8AA-B101-D119-865B-689DB3F77BCC}"/>
              </a:ext>
            </a:extLst>
          </p:cNvPr>
          <p:cNvSpPr txBox="1"/>
          <p:nvPr/>
        </p:nvSpPr>
        <p:spPr>
          <a:xfrm>
            <a:off x="6988076" y="2571750"/>
            <a:ext cx="1375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>
                <a:solidFill>
                  <a:schemeClr val="bg1"/>
                </a:solidFill>
                <a:latin typeface="League Spartan Light" pitchFamily="2" charset="0"/>
              </a:rPr>
              <a:t>Average</a:t>
            </a:r>
          </a:p>
          <a:p>
            <a:pPr algn="ctr"/>
            <a:r>
              <a:rPr lang="en-AU" sz="1800">
                <a:solidFill>
                  <a:schemeClr val="bg1"/>
                </a:solidFill>
                <a:latin typeface="League Spartan Black" pitchFamily="2" charset="0"/>
              </a:rPr>
              <a:t>$</a:t>
            </a:r>
            <a:r>
              <a:rPr lang="en-AU" sz="1800" err="1">
                <a:solidFill>
                  <a:schemeClr val="bg1"/>
                </a:solidFill>
                <a:latin typeface="League Spartan Black" pitchFamily="2" charset="0"/>
              </a:rPr>
              <a:t>xxx,xxx</a:t>
            </a:r>
            <a:endParaRPr lang="en-AU" sz="1800">
              <a:solidFill>
                <a:schemeClr val="bg1"/>
              </a:solidFill>
              <a:latin typeface="League Spartan Black" pitchFamily="2" charset="0"/>
            </a:endParaRPr>
          </a:p>
          <a:p>
            <a:pPr algn="ctr"/>
            <a:endParaRPr lang="en-AU" sz="1800">
              <a:solidFill>
                <a:schemeClr val="bg1"/>
              </a:solidFill>
              <a:latin typeface="League Spartan Black" pitchFamily="2" charset="0"/>
            </a:endParaRPr>
          </a:p>
          <a:p>
            <a:pPr algn="ctr"/>
            <a:r>
              <a:rPr lang="en-AU" sz="1800">
                <a:solidFill>
                  <a:srgbClr val="EB539E"/>
                </a:solidFill>
                <a:latin typeface="League Spartan Black" pitchFamily="2" charset="0"/>
              </a:rPr>
              <a:t>- $</a:t>
            </a:r>
            <a:r>
              <a:rPr lang="en-AU" sz="1800" err="1">
                <a:solidFill>
                  <a:srgbClr val="EB539E"/>
                </a:solidFill>
                <a:latin typeface="League Spartan Black" pitchFamily="2" charset="0"/>
              </a:rPr>
              <a:t>xxx,xxx</a:t>
            </a:r>
            <a:endParaRPr lang="en-AU" sz="1800">
              <a:solidFill>
                <a:srgbClr val="EB539E"/>
              </a:solidFill>
              <a:latin typeface="League Spartan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085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871040E165D44B989BF98F90C323B" ma:contentTypeVersion="19" ma:contentTypeDescription="Create a new document." ma:contentTypeScope="" ma:versionID="2bb1bd6e5ab20128f1d8340490a07118">
  <xsd:schema xmlns:xsd="http://www.w3.org/2001/XMLSchema" xmlns:xs="http://www.w3.org/2001/XMLSchema" xmlns:p="http://schemas.microsoft.com/office/2006/metadata/properties" xmlns:ns2="c6d50150-fb73-406e-8584-2cb8fcee6c74" xmlns:ns3="a0bd16ec-87d1-48b6-beb3-34c5f91b69ad" targetNamespace="http://schemas.microsoft.com/office/2006/metadata/properties" ma:root="true" ma:fieldsID="bfd7dbb342c43120c012b9d5a883f26d" ns2:_="" ns3:_="">
    <xsd:import namespace="c6d50150-fb73-406e-8584-2cb8fcee6c74"/>
    <xsd:import namespace="a0bd16ec-87d1-48b6-beb3-34c5f91b69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50150-fb73-406e-8584-2cb8fcee6c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442b834-1a7d-49ff-82d8-cb2bac6cd6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d16ec-87d1-48b6-beb3-34c5f91b69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c61bb6-8d91-4f19-b142-623d920da52b}" ma:internalName="TaxCatchAll" ma:showField="CatchAllData" ma:web="a0bd16ec-87d1-48b6-beb3-34c5f91b69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bd16ec-87d1-48b6-beb3-34c5f91b69ad" xsi:nil="true"/>
    <lcf76f155ced4ddcb4097134ff3c332f xmlns="c6d50150-fb73-406e-8584-2cb8fcee6c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5B3EBC-61F1-44DB-BCFC-2167AA63E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50150-fb73-406e-8584-2cb8fcee6c74"/>
    <ds:schemaRef ds:uri="a0bd16ec-87d1-48b6-beb3-34c5f91b69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EB8F2E-2309-4986-ADE3-9E968F765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16BCFC-D08F-486B-9385-365189DE1DFC}">
  <ds:schemaRefs>
    <ds:schemaRef ds:uri="a0bd16ec-87d1-48b6-beb3-34c5f91b69ad"/>
    <ds:schemaRef ds:uri="c6d50150-fb73-406e-8584-2cb8fcee6c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11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Review &amp; Compensation Evaluation</dc:title>
  <dc:creator>Rebecca Zammit</dc:creator>
  <cp:revision>2</cp:revision>
  <dcterms:modified xsi:type="dcterms:W3CDTF">2024-03-07T05:21:21Z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0x0101005E2871040E165D44B989BF98F90C323B</vt:lpwstr>
  </property>
  <property fmtid="{D5CDD505-2E9C-101B-9397-08002B2CF9AE}" pid="3" name="MediaServiceImageTags">
    <vt:lpwstr/>
  </property>
</Properties>
</file>